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0" r:id="rId1"/>
  </p:sldMasterIdLst>
  <p:sldIdLst>
    <p:sldId id="256" r:id="rId2"/>
    <p:sldId id="257" r:id="rId3"/>
    <p:sldId id="259" r:id="rId4"/>
    <p:sldId id="258"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66CC"/>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3" d="100"/>
          <a:sy n="113" d="100"/>
        </p:scale>
        <p:origin x="45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A83278-382C-4182-9498-07735E8A68BD}" type="datetimeFigureOut">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4FC16008-9C53-41CE-96EA-3140D8149170}" type="slidenum">
              <a:rPr lang="en-US" smtClean="0"/>
              <a:t>‹#›</a:t>
            </a:fld>
            <a:endParaRPr lang="en-US"/>
          </a:p>
        </p:txBody>
      </p:sp>
    </p:spTree>
    <p:extLst>
      <p:ext uri="{BB962C8B-B14F-4D97-AF65-F5344CB8AC3E}">
        <p14:creationId xmlns:p14="http://schemas.microsoft.com/office/powerpoint/2010/main" val="269267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AA83278-382C-4182-9498-07735E8A68BD}" type="datetimeFigureOut">
              <a:rPr lang="en-US" smtClean="0"/>
              <a:t>4/18/2024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4FC16008-9C53-41CE-96EA-3140D8149170}" type="slidenum">
              <a:rPr lang="en-US" smtClean="0"/>
              <a:t>‹#›</a:t>
            </a:fld>
            <a:endParaRPr lang="en-US"/>
          </a:p>
        </p:txBody>
      </p:sp>
    </p:spTree>
    <p:extLst>
      <p:ext uri="{BB962C8B-B14F-4D97-AF65-F5344CB8AC3E}">
        <p14:creationId xmlns:p14="http://schemas.microsoft.com/office/powerpoint/2010/main" val="3683543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AA83278-382C-4182-9498-07735E8A68BD}" type="datetimeFigureOut">
              <a:rPr lang="en-US" smtClean="0"/>
              <a:t>4/18/2024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4FC16008-9C53-41CE-96EA-3140D8149170}" type="slidenum">
              <a:rPr lang="en-US" smtClean="0"/>
              <a:t>‹#›</a:t>
            </a:fld>
            <a:endParaRPr lang="en-US"/>
          </a:p>
        </p:txBody>
      </p:sp>
    </p:spTree>
    <p:extLst>
      <p:ext uri="{BB962C8B-B14F-4D97-AF65-F5344CB8AC3E}">
        <p14:creationId xmlns:p14="http://schemas.microsoft.com/office/powerpoint/2010/main" val="19748335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AA83278-382C-4182-9498-07735E8A68BD}" type="datetimeFigureOut">
              <a:rPr lang="en-US" smtClean="0"/>
              <a:t>4/18/2024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4FC16008-9C53-41CE-96EA-3140D8149170}"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2806074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AA83278-382C-4182-9498-07735E8A68BD}" type="datetimeFigureOut">
              <a:rPr lang="en-US" smtClean="0"/>
              <a:t>4/18/2024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4FC16008-9C53-41CE-96EA-3140D8149170}" type="slidenum">
              <a:rPr lang="en-US" smtClean="0"/>
              <a:t>‹#›</a:t>
            </a:fld>
            <a:endParaRPr lang="en-US"/>
          </a:p>
        </p:txBody>
      </p:sp>
    </p:spTree>
    <p:extLst>
      <p:ext uri="{BB962C8B-B14F-4D97-AF65-F5344CB8AC3E}">
        <p14:creationId xmlns:p14="http://schemas.microsoft.com/office/powerpoint/2010/main" val="12530729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9AA83278-382C-4182-9498-07735E8A68BD}" type="datetimeFigureOut">
              <a:rPr lang="en-US" smtClean="0"/>
              <a:t>4/18/2024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C16008-9C53-41CE-96EA-3140D8149170}" type="slidenum">
              <a:rPr lang="en-US" smtClean="0"/>
              <a:t>‹#›</a:t>
            </a:fld>
            <a:endParaRPr lang="en-US"/>
          </a:p>
        </p:txBody>
      </p:sp>
    </p:spTree>
    <p:extLst>
      <p:ext uri="{BB962C8B-B14F-4D97-AF65-F5344CB8AC3E}">
        <p14:creationId xmlns:p14="http://schemas.microsoft.com/office/powerpoint/2010/main" val="11680450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9AA83278-382C-4182-9498-07735E8A68BD}" type="datetimeFigureOut">
              <a:rPr lang="en-US" smtClean="0"/>
              <a:t>4/18/2024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C16008-9C53-41CE-96EA-3140D8149170}" type="slidenum">
              <a:rPr lang="en-US" smtClean="0"/>
              <a:t>‹#›</a:t>
            </a:fld>
            <a:endParaRPr lang="en-US"/>
          </a:p>
        </p:txBody>
      </p:sp>
    </p:spTree>
    <p:extLst>
      <p:ext uri="{BB962C8B-B14F-4D97-AF65-F5344CB8AC3E}">
        <p14:creationId xmlns:p14="http://schemas.microsoft.com/office/powerpoint/2010/main" val="15230414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A83278-382C-4182-9498-07735E8A68BD}" type="datetimeFigureOut">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C16008-9C53-41CE-96EA-3140D8149170}" type="slidenum">
              <a:rPr lang="en-US" smtClean="0"/>
              <a:t>‹#›</a:t>
            </a:fld>
            <a:endParaRPr lang="en-US"/>
          </a:p>
        </p:txBody>
      </p:sp>
    </p:spTree>
    <p:extLst>
      <p:ext uri="{BB962C8B-B14F-4D97-AF65-F5344CB8AC3E}">
        <p14:creationId xmlns:p14="http://schemas.microsoft.com/office/powerpoint/2010/main" val="36361620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9AA83278-382C-4182-9498-07735E8A68BD}" type="datetimeFigureOut">
              <a:rPr lang="en-US" smtClean="0"/>
              <a:t>4/18/2024</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4FC16008-9C53-41CE-96EA-3140D8149170}" type="slidenum">
              <a:rPr lang="en-US" smtClean="0"/>
              <a:t>‹#›</a:t>
            </a:fld>
            <a:endParaRPr lang="en-US"/>
          </a:p>
        </p:txBody>
      </p:sp>
    </p:spTree>
    <p:extLst>
      <p:ext uri="{BB962C8B-B14F-4D97-AF65-F5344CB8AC3E}">
        <p14:creationId xmlns:p14="http://schemas.microsoft.com/office/powerpoint/2010/main" val="3096711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A83278-382C-4182-9498-07735E8A68BD}" type="datetimeFigureOut">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C16008-9C53-41CE-96EA-3140D8149170}" type="slidenum">
              <a:rPr lang="en-US" smtClean="0"/>
              <a:t>‹#›</a:t>
            </a:fld>
            <a:endParaRPr lang="en-US"/>
          </a:p>
        </p:txBody>
      </p:sp>
    </p:spTree>
    <p:extLst>
      <p:ext uri="{BB962C8B-B14F-4D97-AF65-F5344CB8AC3E}">
        <p14:creationId xmlns:p14="http://schemas.microsoft.com/office/powerpoint/2010/main" val="1135050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A83278-382C-4182-9498-07735E8A68BD}" type="datetimeFigureOut">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4FC16008-9C53-41CE-96EA-3140D8149170}" type="slidenum">
              <a:rPr lang="en-US" smtClean="0"/>
              <a:t>‹#›</a:t>
            </a:fld>
            <a:endParaRPr lang="en-US"/>
          </a:p>
        </p:txBody>
      </p:sp>
    </p:spTree>
    <p:extLst>
      <p:ext uri="{BB962C8B-B14F-4D97-AF65-F5344CB8AC3E}">
        <p14:creationId xmlns:p14="http://schemas.microsoft.com/office/powerpoint/2010/main" val="1720194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AA83278-382C-4182-9498-07735E8A68BD}" type="datetimeFigureOut">
              <a:rPr lang="en-US" smtClean="0"/>
              <a:t>4/18/2024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C16008-9C53-41CE-96EA-3140D8149170}" type="slidenum">
              <a:rPr lang="en-US" smtClean="0"/>
              <a:t>‹#›</a:t>
            </a:fld>
            <a:endParaRPr lang="en-US"/>
          </a:p>
        </p:txBody>
      </p:sp>
    </p:spTree>
    <p:extLst>
      <p:ext uri="{BB962C8B-B14F-4D97-AF65-F5344CB8AC3E}">
        <p14:creationId xmlns:p14="http://schemas.microsoft.com/office/powerpoint/2010/main" val="3846683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AA83278-382C-4182-9498-07735E8A68BD}" type="datetimeFigureOut">
              <a:rPr lang="en-US" smtClean="0"/>
              <a:t>4/18/2024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C16008-9C53-41CE-96EA-3140D8149170}" type="slidenum">
              <a:rPr lang="en-US" smtClean="0"/>
              <a:t>‹#›</a:t>
            </a:fld>
            <a:endParaRPr lang="en-US"/>
          </a:p>
        </p:txBody>
      </p:sp>
    </p:spTree>
    <p:extLst>
      <p:ext uri="{BB962C8B-B14F-4D97-AF65-F5344CB8AC3E}">
        <p14:creationId xmlns:p14="http://schemas.microsoft.com/office/powerpoint/2010/main" val="3777479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AA83278-382C-4182-9498-07735E8A68BD}" type="datetimeFigureOut">
              <a:rPr lang="en-US" smtClean="0"/>
              <a:t>4/18/2024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C16008-9C53-41CE-96EA-3140D8149170}" type="slidenum">
              <a:rPr lang="en-US" smtClean="0"/>
              <a:t>‹#›</a:t>
            </a:fld>
            <a:endParaRPr lang="en-US"/>
          </a:p>
        </p:txBody>
      </p:sp>
    </p:spTree>
    <p:extLst>
      <p:ext uri="{BB962C8B-B14F-4D97-AF65-F5344CB8AC3E}">
        <p14:creationId xmlns:p14="http://schemas.microsoft.com/office/powerpoint/2010/main" val="3894625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AA83278-382C-4182-9498-07735E8A68BD}" type="datetimeFigureOut">
              <a:rPr lang="en-US" smtClean="0"/>
              <a:t>4/18/2024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C16008-9C53-41CE-96EA-3140D8149170}" type="slidenum">
              <a:rPr lang="en-US" smtClean="0"/>
              <a:t>‹#›</a:t>
            </a:fld>
            <a:endParaRPr lang="en-US"/>
          </a:p>
        </p:txBody>
      </p:sp>
    </p:spTree>
    <p:extLst>
      <p:ext uri="{BB962C8B-B14F-4D97-AF65-F5344CB8AC3E}">
        <p14:creationId xmlns:p14="http://schemas.microsoft.com/office/powerpoint/2010/main" val="1173192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AA83278-382C-4182-9498-07735E8A68BD}" type="datetimeFigureOut">
              <a:rPr lang="en-US" smtClean="0"/>
              <a:t>4/18/2024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C16008-9C53-41CE-96EA-3140D8149170}" type="slidenum">
              <a:rPr lang="en-US" smtClean="0"/>
              <a:t>‹#›</a:t>
            </a:fld>
            <a:endParaRPr lang="en-US"/>
          </a:p>
        </p:txBody>
      </p:sp>
    </p:spTree>
    <p:extLst>
      <p:ext uri="{BB962C8B-B14F-4D97-AF65-F5344CB8AC3E}">
        <p14:creationId xmlns:p14="http://schemas.microsoft.com/office/powerpoint/2010/main" val="1877217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AA83278-382C-4182-9498-07735E8A68BD}" type="datetimeFigureOut">
              <a:rPr lang="en-US" smtClean="0"/>
              <a:t>4/18/2024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C16008-9C53-41CE-96EA-3140D8149170}" type="slidenum">
              <a:rPr lang="en-US" smtClean="0"/>
              <a:t>‹#›</a:t>
            </a:fld>
            <a:endParaRPr lang="en-US"/>
          </a:p>
        </p:txBody>
      </p:sp>
    </p:spTree>
    <p:extLst>
      <p:ext uri="{BB962C8B-B14F-4D97-AF65-F5344CB8AC3E}">
        <p14:creationId xmlns:p14="http://schemas.microsoft.com/office/powerpoint/2010/main" val="3069920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6000">
              <a:srgbClr val="0066CC"/>
            </a:gs>
            <a:gs pos="50000">
              <a:schemeClr val="accent1">
                <a:lumMod val="60000"/>
                <a:lumOff val="40000"/>
              </a:schemeClr>
            </a:gs>
            <a:gs pos="100000">
              <a:schemeClr val="bg2">
                <a:shade val="78000"/>
                <a:hueMod val="44000"/>
                <a:satMod val="200000"/>
                <a:lumMod val="69000"/>
              </a:schemeClr>
            </a:gs>
          </a:gsLst>
          <a:lin ang="2520000" scaled="0"/>
          <a:tileRect/>
        </a:gradFill>
        <a:effectLst/>
      </p:bgPr>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AA83278-382C-4182-9498-07735E8A68BD}" type="datetimeFigureOut">
              <a:rPr lang="en-US" smtClean="0"/>
              <a:t>4/18/2024</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4FC16008-9C53-41CE-96EA-3140D8149170}" type="slidenum">
              <a:rPr lang="en-US" smtClean="0"/>
              <a:t>‹#›</a:t>
            </a:fld>
            <a:endParaRPr lang="en-US"/>
          </a:p>
        </p:txBody>
      </p:sp>
    </p:spTree>
    <p:extLst>
      <p:ext uri="{BB962C8B-B14F-4D97-AF65-F5344CB8AC3E}">
        <p14:creationId xmlns:p14="http://schemas.microsoft.com/office/powerpoint/2010/main" val="3154195473"/>
      </p:ext>
    </p:extLst>
  </p:cSld>
  <p:clrMap bg1="dk1" tx1="lt1" bg2="dk2" tx2="lt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76" r:id="rId16"/>
    <p:sldLayoutId id="2147483777"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pngall.com/ice-hockey-png/"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pngall.com/hockey-png/download/27017"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publicdomainpictures.net/view-image.php?image=182297&amp;picture=pieniadze-12"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pngall.com/ice-hockey-png/" TargetMode="External"/><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4A979B-33AB-4FB7-8D63-E80C9248F558}"/>
              </a:ext>
            </a:extLst>
          </p:cNvPr>
          <p:cNvSpPr>
            <a:spLocks noGrp="1"/>
          </p:cNvSpPr>
          <p:nvPr>
            <p:ph type="title"/>
          </p:nvPr>
        </p:nvSpPr>
        <p:spPr/>
        <p:txBody>
          <a:bodyPr>
            <a:normAutofit fontScale="90000"/>
          </a:bodyPr>
          <a:lstStyle/>
          <a:p>
            <a:pPr algn="ctr"/>
            <a:r>
              <a:rPr lang="en-US" sz="4000" b="1" i="1" dirty="0"/>
              <a:t>In-House Hockey Learn to Play Program</a:t>
            </a:r>
          </a:p>
        </p:txBody>
      </p:sp>
      <p:sp>
        <p:nvSpPr>
          <p:cNvPr id="5" name="Content Placeholder 4">
            <a:extLst>
              <a:ext uri="{FF2B5EF4-FFF2-40B4-BE49-F238E27FC236}">
                <a16:creationId xmlns:a16="http://schemas.microsoft.com/office/drawing/2014/main" id="{B4144E7F-B7C7-48E0-B08D-8A681C3BEA22}"/>
              </a:ext>
            </a:extLst>
          </p:cNvPr>
          <p:cNvSpPr>
            <a:spLocks noGrp="1"/>
          </p:cNvSpPr>
          <p:nvPr>
            <p:ph idx="1"/>
          </p:nvPr>
        </p:nvSpPr>
        <p:spPr/>
        <p:txBody>
          <a:bodyPr>
            <a:normAutofit/>
          </a:bodyPr>
          <a:lstStyle/>
          <a:p>
            <a:pPr marL="0" indent="0" algn="ctr">
              <a:buNone/>
            </a:pPr>
            <a:r>
              <a:rPr lang="en-US" sz="2000" b="1" dirty="0">
                <a:solidFill>
                  <a:schemeClr val="bg1"/>
                </a:solidFill>
              </a:rPr>
              <a:t>The City of Garfield Heights Youth Hockey would like to introduce you to the game of Hockey and the Sport of Ice Skating.  We have the most affordable fees in North East Ohio, easily accessible and centrally located off of I-480.  We would love to see your child begin their love of the ice and advance through our program and then to a youth hockey program of their choice in Northeast Ohio.  The USA Hockey model is to grow the game through Diversity, Equality, and Inclusion.  This program is designed for those who want to learn the fundamentals of hockey without making a full season commitment, purchasing full equipment, or traveling and added expenses.  The following skills will be taught on a regular basis:</a:t>
            </a:r>
          </a:p>
          <a:p>
            <a:pPr marL="0" indent="0" algn="ctr">
              <a:buNone/>
            </a:pPr>
            <a:r>
              <a:rPr lang="en-US" b="1" dirty="0">
                <a:solidFill>
                  <a:schemeClr val="bg1"/>
                </a:solidFill>
              </a:rPr>
              <a:t>Stick handling, puck control, passing, shooting and skating skills.</a:t>
            </a:r>
          </a:p>
        </p:txBody>
      </p:sp>
      <p:pic>
        <p:nvPicPr>
          <p:cNvPr id="6" name="Picture 5">
            <a:extLst>
              <a:ext uri="{FF2B5EF4-FFF2-40B4-BE49-F238E27FC236}">
                <a16:creationId xmlns:a16="http://schemas.microsoft.com/office/drawing/2014/main" id="{EEAEC439-076B-4956-B273-5B69D1B4E6E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934911" y="681158"/>
            <a:ext cx="914400" cy="1229145"/>
          </a:xfrm>
          <a:prstGeom prst="rect">
            <a:avLst/>
          </a:prstGeom>
        </p:spPr>
      </p:pic>
    </p:spTree>
    <p:extLst>
      <p:ext uri="{BB962C8B-B14F-4D97-AF65-F5344CB8AC3E}">
        <p14:creationId xmlns:p14="http://schemas.microsoft.com/office/powerpoint/2010/main" val="3065840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ED428-E60F-4060-8188-9F37A2BDE9B0}"/>
              </a:ext>
            </a:extLst>
          </p:cNvPr>
          <p:cNvSpPr>
            <a:spLocks noGrp="1"/>
          </p:cNvSpPr>
          <p:nvPr>
            <p:ph type="title"/>
          </p:nvPr>
        </p:nvSpPr>
        <p:spPr/>
        <p:txBody>
          <a:bodyPr>
            <a:normAutofit fontScale="90000"/>
          </a:bodyPr>
          <a:lstStyle/>
          <a:p>
            <a:pPr algn="ctr"/>
            <a:r>
              <a:rPr lang="en-US" sz="2800" b="1" i="1" dirty="0"/>
              <a:t>Not sure if this is for your child or if they will like hockey</a:t>
            </a:r>
            <a:br>
              <a:rPr lang="en-US" sz="2800" b="1" i="1" dirty="0"/>
            </a:br>
            <a:r>
              <a:rPr lang="en-US" sz="2800" b="1" i="1" dirty="0"/>
              <a:t>or ice skating?</a:t>
            </a:r>
          </a:p>
        </p:txBody>
      </p:sp>
      <p:sp>
        <p:nvSpPr>
          <p:cNvPr id="3" name="Content Placeholder 2">
            <a:extLst>
              <a:ext uri="{FF2B5EF4-FFF2-40B4-BE49-F238E27FC236}">
                <a16:creationId xmlns:a16="http://schemas.microsoft.com/office/drawing/2014/main" id="{8BB1C444-2FE1-4054-A584-02144029115C}"/>
              </a:ext>
            </a:extLst>
          </p:cNvPr>
          <p:cNvSpPr>
            <a:spLocks noGrp="1"/>
          </p:cNvSpPr>
          <p:nvPr>
            <p:ph idx="1"/>
          </p:nvPr>
        </p:nvSpPr>
        <p:spPr/>
        <p:txBody>
          <a:bodyPr>
            <a:normAutofit/>
          </a:bodyPr>
          <a:lstStyle/>
          <a:p>
            <a:pPr marL="0" indent="0" algn="ctr">
              <a:buNone/>
            </a:pPr>
            <a:r>
              <a:rPr lang="en-US" sz="2000" b="1" dirty="0">
                <a:solidFill>
                  <a:schemeClr val="bg1"/>
                </a:solidFill>
              </a:rPr>
              <a:t>Join us on one of the following “Try Before You Buy” sessions at no charge before registering for session 1 or session 2 in the Fall.</a:t>
            </a:r>
          </a:p>
          <a:p>
            <a:pPr marL="0" indent="0" algn="ctr">
              <a:buNone/>
            </a:pPr>
            <a:r>
              <a:rPr lang="en-US" b="1" dirty="0">
                <a:solidFill>
                  <a:schemeClr val="bg1"/>
                </a:solidFill>
              </a:rPr>
              <a:t>Saturday, September 21</a:t>
            </a:r>
            <a:r>
              <a:rPr lang="en-US" b="1" baseline="30000" dirty="0">
                <a:solidFill>
                  <a:schemeClr val="bg1"/>
                </a:solidFill>
              </a:rPr>
              <a:t>st</a:t>
            </a:r>
            <a:r>
              <a:rPr lang="en-US" b="1" dirty="0">
                <a:solidFill>
                  <a:schemeClr val="bg1"/>
                </a:solidFill>
              </a:rPr>
              <a:t> from 10:00 am – 11:15 am for Session 1</a:t>
            </a:r>
          </a:p>
          <a:p>
            <a:pPr marL="0" indent="0" algn="ctr">
              <a:buNone/>
            </a:pPr>
            <a:r>
              <a:rPr lang="en-US" sz="2000" b="1" dirty="0">
                <a:solidFill>
                  <a:schemeClr val="bg1"/>
                </a:solidFill>
              </a:rPr>
              <a:t>or </a:t>
            </a:r>
          </a:p>
          <a:p>
            <a:pPr marL="0" indent="0" algn="ctr">
              <a:buNone/>
            </a:pPr>
            <a:r>
              <a:rPr lang="en-US" b="1" dirty="0">
                <a:solidFill>
                  <a:schemeClr val="bg1"/>
                </a:solidFill>
              </a:rPr>
              <a:t>Wednesday, October 30</a:t>
            </a:r>
            <a:r>
              <a:rPr lang="en-US" b="1" baseline="30000" dirty="0">
                <a:solidFill>
                  <a:schemeClr val="bg1"/>
                </a:solidFill>
              </a:rPr>
              <a:t>th</a:t>
            </a:r>
            <a:r>
              <a:rPr lang="en-US" b="1" dirty="0">
                <a:solidFill>
                  <a:schemeClr val="bg1"/>
                </a:solidFill>
              </a:rPr>
              <a:t> from 6:45 pm – 8:00 pm for Session 2</a:t>
            </a:r>
          </a:p>
          <a:p>
            <a:pPr marL="0" indent="0" algn="ctr">
              <a:buNone/>
            </a:pPr>
            <a:r>
              <a:rPr lang="en-US" sz="1800" dirty="0">
                <a:solidFill>
                  <a:schemeClr val="bg1"/>
                </a:solidFill>
              </a:rPr>
              <a:t>Child must wear bicycle helmet, gloves and socks – rental skates will be provided. Parent or Legal guardian must accompany child and sign waiver before taking the ice for these sessions.  No special walk-ons, try-outs, or pro-rating a session will be allowed during a session once it has started, </a:t>
            </a:r>
            <a:r>
              <a:rPr lang="en-US" sz="1800" b="1" u="sng" dirty="0">
                <a:solidFill>
                  <a:schemeClr val="bg1"/>
                </a:solidFill>
              </a:rPr>
              <a:t>we highly recommend you take advantage of these free trial sessions</a:t>
            </a:r>
            <a:r>
              <a:rPr lang="en-US" sz="1800" dirty="0">
                <a:solidFill>
                  <a:schemeClr val="bg1"/>
                </a:solidFill>
              </a:rPr>
              <a:t>.</a:t>
            </a:r>
          </a:p>
        </p:txBody>
      </p:sp>
      <p:pic>
        <p:nvPicPr>
          <p:cNvPr id="5" name="Picture 4">
            <a:extLst>
              <a:ext uri="{FF2B5EF4-FFF2-40B4-BE49-F238E27FC236}">
                <a16:creationId xmlns:a16="http://schemas.microsoft.com/office/drawing/2014/main" id="{9A4CEB13-2AD8-4044-98F2-4B9AF01D095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681997" y="575946"/>
            <a:ext cx="1371600" cy="1371600"/>
          </a:xfrm>
          <a:prstGeom prst="rect">
            <a:avLst/>
          </a:prstGeom>
        </p:spPr>
      </p:pic>
      <p:sp>
        <p:nvSpPr>
          <p:cNvPr id="6" name="TextBox 5">
            <a:extLst>
              <a:ext uri="{FF2B5EF4-FFF2-40B4-BE49-F238E27FC236}">
                <a16:creationId xmlns:a16="http://schemas.microsoft.com/office/drawing/2014/main" id="{D486F352-1505-4F7A-9C7E-D0A83C9EE68C}"/>
              </a:ext>
            </a:extLst>
          </p:cNvPr>
          <p:cNvSpPr txBox="1"/>
          <p:nvPr/>
        </p:nvSpPr>
        <p:spPr>
          <a:xfrm>
            <a:off x="10681997" y="7433946"/>
            <a:ext cx="1371600" cy="230832"/>
          </a:xfrm>
          <a:prstGeom prst="rect">
            <a:avLst/>
          </a:prstGeom>
          <a:noFill/>
        </p:spPr>
        <p:txBody>
          <a:bodyPr wrap="square" rtlCol="0">
            <a:spAutoFit/>
          </a:bodyPr>
          <a:lstStyle/>
          <a:p>
            <a:r>
              <a:rPr lang="en-US" sz="900">
                <a:hlinkClick r:id="rId3" tooltip="https://www.pngall.com/hockey-png/download/27017"/>
              </a:rPr>
              <a:t>This Photo</a:t>
            </a:r>
            <a:r>
              <a:rPr lang="en-US" sz="900"/>
              <a:t> by Unknown Author is licensed under </a:t>
            </a:r>
            <a:r>
              <a:rPr lang="en-US" sz="900">
                <a:hlinkClick r:id="rId4" tooltip="https://creativecommons.org/licenses/by-nc/3.0/"/>
              </a:rPr>
              <a:t>CC BY-NC</a:t>
            </a:r>
            <a:endParaRPr lang="en-US" sz="900"/>
          </a:p>
        </p:txBody>
      </p:sp>
    </p:spTree>
    <p:extLst>
      <p:ext uri="{BB962C8B-B14F-4D97-AF65-F5344CB8AC3E}">
        <p14:creationId xmlns:p14="http://schemas.microsoft.com/office/powerpoint/2010/main" val="1373514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EC89F-115D-4206-A4A9-DEE306546E9B}"/>
              </a:ext>
            </a:extLst>
          </p:cNvPr>
          <p:cNvSpPr>
            <a:spLocks noGrp="1"/>
          </p:cNvSpPr>
          <p:nvPr>
            <p:ph type="title"/>
          </p:nvPr>
        </p:nvSpPr>
        <p:spPr/>
        <p:txBody>
          <a:bodyPr/>
          <a:lstStyle/>
          <a:p>
            <a:pPr algn="ctr"/>
            <a:r>
              <a:rPr lang="en-US" b="1" i="1" dirty="0"/>
              <a:t>Registration Fees</a:t>
            </a:r>
          </a:p>
        </p:txBody>
      </p:sp>
      <p:sp>
        <p:nvSpPr>
          <p:cNvPr id="3" name="Content Placeholder 2">
            <a:extLst>
              <a:ext uri="{FF2B5EF4-FFF2-40B4-BE49-F238E27FC236}">
                <a16:creationId xmlns:a16="http://schemas.microsoft.com/office/drawing/2014/main" id="{7EDA83BA-7593-4FAD-B56E-2C5A8D238068}"/>
              </a:ext>
            </a:extLst>
          </p:cNvPr>
          <p:cNvSpPr>
            <a:spLocks noGrp="1"/>
          </p:cNvSpPr>
          <p:nvPr>
            <p:ph idx="1"/>
          </p:nvPr>
        </p:nvSpPr>
        <p:spPr/>
        <p:txBody>
          <a:bodyPr/>
          <a:lstStyle/>
          <a:p>
            <a:pPr marL="0" indent="0" algn="ctr">
              <a:buNone/>
            </a:pPr>
            <a:r>
              <a:rPr lang="en-US" b="1" i="1" u="sng" dirty="0">
                <a:solidFill>
                  <a:schemeClr val="bg1"/>
                </a:solidFill>
              </a:rPr>
              <a:t>Fees for 6 week session:</a:t>
            </a:r>
          </a:p>
          <a:p>
            <a:pPr marL="0" indent="0" algn="ctr">
              <a:buNone/>
            </a:pPr>
            <a:r>
              <a:rPr lang="en-US" dirty="0">
                <a:solidFill>
                  <a:schemeClr val="bg1"/>
                </a:solidFill>
              </a:rPr>
              <a:t>Residents - $100.00 + annual $20.00 Recreation ID Card</a:t>
            </a:r>
          </a:p>
          <a:p>
            <a:pPr marL="0" indent="0" algn="ctr">
              <a:buNone/>
            </a:pPr>
            <a:r>
              <a:rPr lang="en-US" dirty="0">
                <a:solidFill>
                  <a:schemeClr val="bg1"/>
                </a:solidFill>
              </a:rPr>
              <a:t>Non-Residents - $150.00 + annual $50.00 Recreation ID Card</a:t>
            </a:r>
          </a:p>
          <a:p>
            <a:pPr marL="0" indent="0" algn="ctr">
              <a:buNone/>
            </a:pPr>
            <a:r>
              <a:rPr lang="en-US" sz="1400" dirty="0">
                <a:solidFill>
                  <a:schemeClr val="bg1"/>
                </a:solidFill>
              </a:rPr>
              <a:t>Recreation ID is an annual fee and must be purchased at initial sign up good for the season.</a:t>
            </a:r>
          </a:p>
          <a:p>
            <a:pPr marL="0" indent="0" algn="ctr">
              <a:buNone/>
            </a:pPr>
            <a:r>
              <a:rPr lang="en-US" sz="1400" dirty="0">
                <a:solidFill>
                  <a:schemeClr val="bg1"/>
                </a:solidFill>
              </a:rPr>
              <a:t>An administrative late fee of $15.00 will be applied after the registration deadline date.</a:t>
            </a:r>
          </a:p>
          <a:p>
            <a:pPr marL="0" indent="0" algn="ctr">
              <a:buNone/>
            </a:pPr>
            <a:r>
              <a:rPr lang="en-US" sz="1600" dirty="0">
                <a:solidFill>
                  <a:schemeClr val="bg1"/>
                </a:solidFill>
              </a:rPr>
              <a:t>Equipment can be provided and rented if needed for a </a:t>
            </a:r>
            <a:r>
              <a:rPr lang="en-US" sz="1600" i="1" u="sng" dirty="0">
                <a:solidFill>
                  <a:schemeClr val="bg1"/>
                </a:solidFill>
              </a:rPr>
              <a:t>refundable cash </a:t>
            </a:r>
            <a:r>
              <a:rPr lang="en-US" sz="1600" dirty="0">
                <a:solidFill>
                  <a:schemeClr val="bg1"/>
                </a:solidFill>
              </a:rPr>
              <a:t>deposit fee of $100.00         see office staff and hockey coordinator for details.</a:t>
            </a:r>
          </a:p>
          <a:p>
            <a:pPr marL="0" indent="0" algn="ctr">
              <a:buNone/>
            </a:pPr>
            <a:r>
              <a:rPr lang="en-US" sz="1600" dirty="0">
                <a:solidFill>
                  <a:schemeClr val="bg1"/>
                </a:solidFill>
              </a:rPr>
              <a:t>Birth Certificates are required for all new registrations at the time of registration, Residents need to bring in 2 forms or proof – current utility bills, bank statement or pay stub</a:t>
            </a:r>
            <a:r>
              <a:rPr lang="en-US" sz="1400" dirty="0">
                <a:solidFill>
                  <a:schemeClr val="bg1"/>
                </a:solidFill>
              </a:rPr>
              <a:t>.</a:t>
            </a:r>
          </a:p>
        </p:txBody>
      </p:sp>
      <p:pic>
        <p:nvPicPr>
          <p:cNvPr id="5" name="Picture 4">
            <a:extLst>
              <a:ext uri="{FF2B5EF4-FFF2-40B4-BE49-F238E27FC236}">
                <a16:creationId xmlns:a16="http://schemas.microsoft.com/office/drawing/2014/main" id="{42775851-F100-4592-A681-377CBF37C7A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733933" y="699337"/>
            <a:ext cx="1341120" cy="1188720"/>
          </a:xfrm>
          <a:prstGeom prst="rect">
            <a:avLst/>
          </a:prstGeom>
        </p:spPr>
      </p:pic>
    </p:spTree>
    <p:extLst>
      <p:ext uri="{BB962C8B-B14F-4D97-AF65-F5344CB8AC3E}">
        <p14:creationId xmlns:p14="http://schemas.microsoft.com/office/powerpoint/2010/main" val="3262045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9DA32-9AC8-4EB7-995A-C8D05DAD44E4}"/>
              </a:ext>
            </a:extLst>
          </p:cNvPr>
          <p:cNvSpPr>
            <a:spLocks noGrp="1"/>
          </p:cNvSpPr>
          <p:nvPr>
            <p:ph type="title"/>
          </p:nvPr>
        </p:nvSpPr>
        <p:spPr/>
        <p:txBody>
          <a:bodyPr>
            <a:normAutofit/>
          </a:bodyPr>
          <a:lstStyle/>
          <a:p>
            <a:pPr algn="ctr"/>
            <a:r>
              <a:rPr lang="en-US" sz="4000" b="1" i="1" dirty="0"/>
              <a:t>Fall Sessions</a:t>
            </a:r>
          </a:p>
        </p:txBody>
      </p:sp>
      <p:sp>
        <p:nvSpPr>
          <p:cNvPr id="3" name="Content Placeholder 2">
            <a:extLst>
              <a:ext uri="{FF2B5EF4-FFF2-40B4-BE49-F238E27FC236}">
                <a16:creationId xmlns:a16="http://schemas.microsoft.com/office/drawing/2014/main" id="{FB9474C1-8093-41D6-883E-918C36CBCFBD}"/>
              </a:ext>
            </a:extLst>
          </p:cNvPr>
          <p:cNvSpPr>
            <a:spLocks noGrp="1"/>
          </p:cNvSpPr>
          <p:nvPr>
            <p:ph idx="1"/>
          </p:nvPr>
        </p:nvSpPr>
        <p:spPr>
          <a:xfrm>
            <a:off x="680321" y="2336872"/>
            <a:ext cx="9613861" cy="4371837"/>
          </a:xfrm>
        </p:spPr>
        <p:txBody>
          <a:bodyPr/>
          <a:lstStyle/>
          <a:p>
            <a:pPr marL="0" indent="0" algn="ctr">
              <a:buNone/>
            </a:pPr>
            <a:r>
              <a:rPr lang="en-US" sz="3200" b="1" i="1" u="sng" dirty="0">
                <a:solidFill>
                  <a:schemeClr val="bg1"/>
                </a:solidFill>
              </a:rPr>
              <a:t>Saturdays – 9:00 am – 10:00 am</a:t>
            </a:r>
          </a:p>
          <a:p>
            <a:pPr marL="0" indent="0" algn="ctr">
              <a:buNone/>
            </a:pPr>
            <a:r>
              <a:rPr lang="en-US" dirty="0">
                <a:solidFill>
                  <a:schemeClr val="bg1"/>
                </a:solidFill>
              </a:rPr>
              <a:t>Session 1 – September 28, Oct. 5,  12, 19, 26, Nov. 2 </a:t>
            </a:r>
            <a:r>
              <a:rPr lang="en-US" sz="1400" dirty="0">
                <a:solidFill>
                  <a:schemeClr val="bg1"/>
                </a:solidFill>
              </a:rPr>
              <a:t>(deadline Sept. 21st)</a:t>
            </a:r>
          </a:p>
          <a:p>
            <a:pPr marL="0" indent="0" algn="ctr">
              <a:buNone/>
            </a:pPr>
            <a:r>
              <a:rPr lang="en-US" dirty="0">
                <a:solidFill>
                  <a:schemeClr val="bg1"/>
                </a:solidFill>
              </a:rPr>
              <a:t>Session 2 – Nov. 9, 16, 23, Dec. 7, 14, 21 </a:t>
            </a:r>
            <a:r>
              <a:rPr lang="en-US" sz="1400" dirty="0">
                <a:solidFill>
                  <a:schemeClr val="bg1"/>
                </a:solidFill>
              </a:rPr>
              <a:t>(deadline Nov. 2</a:t>
            </a:r>
            <a:r>
              <a:rPr lang="en-US" sz="1400" baseline="30000" dirty="0">
                <a:solidFill>
                  <a:schemeClr val="bg1"/>
                </a:solidFill>
              </a:rPr>
              <a:t>nd</a:t>
            </a:r>
            <a:r>
              <a:rPr lang="en-US" sz="1400" dirty="0">
                <a:solidFill>
                  <a:schemeClr val="bg1"/>
                </a:solidFill>
              </a:rPr>
              <a:t>)</a:t>
            </a:r>
          </a:p>
          <a:p>
            <a:pPr marL="0" indent="0" algn="ctr">
              <a:buNone/>
            </a:pPr>
            <a:r>
              <a:rPr lang="en-US" sz="1400" dirty="0">
                <a:solidFill>
                  <a:schemeClr val="bg1"/>
                </a:solidFill>
              </a:rPr>
              <a:t>Sign up at</a:t>
            </a:r>
          </a:p>
          <a:p>
            <a:pPr marL="0" indent="0" algn="ctr">
              <a:buNone/>
            </a:pPr>
            <a:r>
              <a:rPr lang="en-US" dirty="0">
                <a:solidFill>
                  <a:schemeClr val="bg1"/>
                </a:solidFill>
              </a:rPr>
              <a:t>The Dan </a:t>
            </a:r>
            <a:r>
              <a:rPr lang="en-US" dirty="0" err="1">
                <a:solidFill>
                  <a:schemeClr val="bg1"/>
                </a:solidFill>
              </a:rPr>
              <a:t>Kostel</a:t>
            </a:r>
            <a:r>
              <a:rPr lang="en-US" dirty="0">
                <a:solidFill>
                  <a:schemeClr val="bg1"/>
                </a:solidFill>
              </a:rPr>
              <a:t> Recreation Center</a:t>
            </a:r>
          </a:p>
          <a:p>
            <a:pPr marL="0" indent="0" algn="ctr">
              <a:buNone/>
            </a:pPr>
            <a:r>
              <a:rPr lang="en-US" dirty="0">
                <a:solidFill>
                  <a:schemeClr val="bg1"/>
                </a:solidFill>
              </a:rPr>
              <a:t>5411 Turney Road, Garfield Heights, Ohio</a:t>
            </a:r>
          </a:p>
          <a:p>
            <a:pPr marL="0" indent="0" algn="ctr">
              <a:buNone/>
            </a:pPr>
            <a:r>
              <a:rPr lang="en-US" sz="2000" dirty="0">
                <a:solidFill>
                  <a:schemeClr val="bg1"/>
                </a:solidFill>
              </a:rPr>
              <a:t>Jim </a:t>
            </a:r>
            <a:r>
              <a:rPr lang="en-US" sz="2000" dirty="0" err="1">
                <a:solidFill>
                  <a:schemeClr val="bg1"/>
                </a:solidFill>
              </a:rPr>
              <a:t>DiRosa</a:t>
            </a:r>
            <a:r>
              <a:rPr lang="en-US" sz="2000" dirty="0">
                <a:solidFill>
                  <a:schemeClr val="bg1"/>
                </a:solidFill>
              </a:rPr>
              <a:t>, Hockey Coordinator</a:t>
            </a:r>
          </a:p>
          <a:p>
            <a:pPr marL="0" indent="0" algn="ctr">
              <a:buNone/>
            </a:pPr>
            <a:r>
              <a:rPr lang="en-US" sz="1600" dirty="0">
                <a:solidFill>
                  <a:schemeClr val="bg1"/>
                </a:solidFill>
              </a:rPr>
              <a:t>Sign up for text reminders during the season  -</a:t>
            </a:r>
            <a:r>
              <a:rPr lang="en-US" sz="1600" b="1" dirty="0">
                <a:solidFill>
                  <a:schemeClr val="bg1"/>
                </a:solidFill>
              </a:rPr>
              <a:t> text:@</a:t>
            </a:r>
            <a:r>
              <a:rPr lang="en-US" sz="1600" b="1" dirty="0" err="1">
                <a:solidFill>
                  <a:schemeClr val="bg1"/>
                </a:solidFill>
              </a:rPr>
              <a:t>ghhockey</a:t>
            </a:r>
            <a:r>
              <a:rPr lang="en-US" sz="1600" b="1" dirty="0">
                <a:solidFill>
                  <a:schemeClr val="bg1"/>
                </a:solidFill>
              </a:rPr>
              <a:t> to: 81010</a:t>
            </a:r>
          </a:p>
          <a:p>
            <a:pPr marL="0" indent="0" algn="ctr">
              <a:buNone/>
            </a:pPr>
            <a:r>
              <a:rPr lang="en-US" sz="1600" dirty="0">
                <a:solidFill>
                  <a:schemeClr val="bg1"/>
                </a:solidFill>
              </a:rPr>
              <a:t>We will send reminder messages of important dates, rec center closures/cancellations make up sessions and  Stick &amp; Puck Sessions throughout the season.</a:t>
            </a:r>
          </a:p>
          <a:p>
            <a:pPr marL="0" indent="0" algn="ctr">
              <a:buNone/>
            </a:pPr>
            <a:r>
              <a:rPr lang="en-US" sz="1600" dirty="0">
                <a:solidFill>
                  <a:schemeClr val="bg1"/>
                </a:solidFill>
              </a:rPr>
              <a:t>216-475-7272</a:t>
            </a:r>
          </a:p>
        </p:txBody>
      </p:sp>
      <p:pic>
        <p:nvPicPr>
          <p:cNvPr id="5" name="Picture 4">
            <a:extLst>
              <a:ext uri="{FF2B5EF4-FFF2-40B4-BE49-F238E27FC236}">
                <a16:creationId xmlns:a16="http://schemas.microsoft.com/office/drawing/2014/main" id="{61000EF3-DA37-4189-B456-5146AAF9557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546080" y="556498"/>
            <a:ext cx="1645920" cy="1368992"/>
          </a:xfrm>
          <a:prstGeom prst="rect">
            <a:avLst/>
          </a:prstGeom>
        </p:spPr>
      </p:pic>
      <p:pic>
        <p:nvPicPr>
          <p:cNvPr id="8" name="Picture 7">
            <a:extLst>
              <a:ext uri="{FF2B5EF4-FFF2-40B4-BE49-F238E27FC236}">
                <a16:creationId xmlns:a16="http://schemas.microsoft.com/office/drawing/2014/main" id="{EC164481-872F-4747-AB44-F1026AD236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00" y="3860799"/>
            <a:ext cx="1947334" cy="1464732"/>
          </a:xfrm>
          <a:prstGeom prst="rect">
            <a:avLst/>
          </a:prstGeom>
        </p:spPr>
      </p:pic>
      <p:pic>
        <p:nvPicPr>
          <p:cNvPr id="10" name="Picture 9">
            <a:extLst>
              <a:ext uri="{FF2B5EF4-FFF2-40B4-BE49-F238E27FC236}">
                <a16:creationId xmlns:a16="http://schemas.microsoft.com/office/drawing/2014/main" id="{46563DAC-A7B2-4B7A-BECD-463A1AF095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4963" y="3769475"/>
            <a:ext cx="2037479" cy="1464732"/>
          </a:xfrm>
          <a:prstGeom prst="rect">
            <a:avLst/>
          </a:prstGeom>
        </p:spPr>
      </p:pic>
      <p:sp>
        <p:nvSpPr>
          <p:cNvPr id="11" name="TextBox 10">
            <a:extLst>
              <a:ext uri="{FF2B5EF4-FFF2-40B4-BE49-F238E27FC236}">
                <a16:creationId xmlns:a16="http://schemas.microsoft.com/office/drawing/2014/main" id="{3F6F51D9-7772-49A3-AD4B-1B9F2F016A29}"/>
              </a:ext>
            </a:extLst>
          </p:cNvPr>
          <p:cNvSpPr txBox="1"/>
          <p:nvPr/>
        </p:nvSpPr>
        <p:spPr>
          <a:xfrm>
            <a:off x="508000" y="5325532"/>
            <a:ext cx="1389817" cy="276999"/>
          </a:xfrm>
          <a:prstGeom prst="rect">
            <a:avLst/>
          </a:prstGeom>
          <a:noFill/>
        </p:spPr>
        <p:txBody>
          <a:bodyPr wrap="square" rtlCol="0">
            <a:spAutoFit/>
          </a:bodyPr>
          <a:lstStyle/>
          <a:p>
            <a:r>
              <a:rPr lang="en-US" sz="1200" dirty="0"/>
              <a:t>   </a:t>
            </a:r>
            <a:r>
              <a:rPr lang="en-US" sz="1100" dirty="0">
                <a:solidFill>
                  <a:schemeClr val="bg1"/>
                </a:solidFill>
              </a:rPr>
              <a:t>2022-2023</a:t>
            </a:r>
          </a:p>
        </p:txBody>
      </p:sp>
      <p:sp>
        <p:nvSpPr>
          <p:cNvPr id="12" name="TextBox 11">
            <a:extLst>
              <a:ext uri="{FF2B5EF4-FFF2-40B4-BE49-F238E27FC236}">
                <a16:creationId xmlns:a16="http://schemas.microsoft.com/office/drawing/2014/main" id="{44F4A1AB-4E1A-4EBA-A02C-9D4CCBFD619A}"/>
              </a:ext>
            </a:extLst>
          </p:cNvPr>
          <p:cNvSpPr txBox="1"/>
          <p:nvPr/>
        </p:nvSpPr>
        <p:spPr>
          <a:xfrm>
            <a:off x="10371667" y="5325531"/>
            <a:ext cx="1359108" cy="276999"/>
          </a:xfrm>
          <a:prstGeom prst="rect">
            <a:avLst/>
          </a:prstGeom>
          <a:noFill/>
        </p:spPr>
        <p:txBody>
          <a:bodyPr wrap="square" rtlCol="0">
            <a:spAutoFit/>
          </a:bodyPr>
          <a:lstStyle/>
          <a:p>
            <a:r>
              <a:rPr lang="en-US" sz="1200" dirty="0"/>
              <a:t>    2023-2024</a:t>
            </a:r>
          </a:p>
        </p:txBody>
      </p:sp>
    </p:spTree>
    <p:extLst>
      <p:ext uri="{BB962C8B-B14F-4D97-AF65-F5344CB8AC3E}">
        <p14:creationId xmlns:p14="http://schemas.microsoft.com/office/powerpoint/2010/main" val="1994090743"/>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Berlin</Template>
  <TotalTime>91</TotalTime>
  <Words>556</Words>
  <Application>Microsoft Office PowerPoint</Application>
  <PresentationFormat>Widescreen</PresentationFormat>
  <Paragraphs>31</Paragraphs>
  <Slides>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Trebuchet MS</vt:lpstr>
      <vt:lpstr>Berlin</vt:lpstr>
      <vt:lpstr>In-House Hockey Learn to Play Program</vt:lpstr>
      <vt:lpstr>Not sure if this is for your child or if they will like hockey or ice skating?</vt:lpstr>
      <vt:lpstr>Registration Fees</vt:lpstr>
      <vt:lpstr>Fall Sessions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In-House Hockey Learn to Play Program</dc:title>
  <dc:creator>Nichols, Mary</dc:creator>
  <cp:lastModifiedBy>Nichols, Mary</cp:lastModifiedBy>
  <cp:revision>33</cp:revision>
  <dcterms:created xsi:type="dcterms:W3CDTF">2024-04-04T17:45:35Z</dcterms:created>
  <dcterms:modified xsi:type="dcterms:W3CDTF">2024-04-18T12:19:48Z</dcterms:modified>
</cp:coreProperties>
</file>